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785" r:id="rId3"/>
    <p:sldId id="853" r:id="rId4"/>
    <p:sldId id="834" r:id="rId5"/>
    <p:sldId id="627" r:id="rId6"/>
    <p:sldId id="835" r:id="rId7"/>
    <p:sldId id="728" r:id="rId8"/>
    <p:sldId id="836" r:id="rId9"/>
    <p:sldId id="602" r:id="rId10"/>
    <p:sldId id="626" r:id="rId11"/>
    <p:sldId id="304" r:id="rId12"/>
  </p:sldIdLst>
  <p:sldSz cx="9144000" cy="6858000" type="screen4x3"/>
  <p:notesSz cx="3201988" cy="5030788"/>
  <p:defaultTextStyle>
    <a:defPPr>
      <a:defRPr lang="en-US"/>
    </a:defPPr>
    <a:lvl1pPr algn="r" defTabSz="457200" rtl="1" fontAlgn="base">
      <a:lnSpc>
        <a:spcPct val="130000"/>
      </a:lnSpc>
      <a:spcBef>
        <a:spcPct val="20000"/>
      </a:spcBef>
      <a:spcAft>
        <a:spcPct val="0"/>
      </a:spcAft>
      <a:buClr>
        <a:srgbClr val="FD8117"/>
      </a:buClr>
      <a:buSzPct val="70000"/>
      <a:buFont typeface="Lucida Grande"/>
      <a:buChar char="&gt;"/>
      <a:defRPr sz="2400" kern="1200">
        <a:solidFill>
          <a:srgbClr val="404040"/>
        </a:solidFill>
        <a:latin typeface="Calibri" pitchFamily="34" charset="0"/>
        <a:ea typeface="+mn-ea"/>
        <a:cs typeface="Arial" pitchFamily="34" charset="0"/>
      </a:defRPr>
    </a:lvl1pPr>
    <a:lvl2pPr marL="457200" algn="r" defTabSz="457200" rtl="1" fontAlgn="base">
      <a:lnSpc>
        <a:spcPct val="130000"/>
      </a:lnSpc>
      <a:spcBef>
        <a:spcPct val="20000"/>
      </a:spcBef>
      <a:spcAft>
        <a:spcPct val="0"/>
      </a:spcAft>
      <a:buClr>
        <a:srgbClr val="FD8117"/>
      </a:buClr>
      <a:buSzPct val="70000"/>
      <a:buFont typeface="Lucida Grande"/>
      <a:buChar char="&gt;"/>
      <a:defRPr sz="2400" kern="1200">
        <a:solidFill>
          <a:srgbClr val="404040"/>
        </a:solidFill>
        <a:latin typeface="Calibri" pitchFamily="34" charset="0"/>
        <a:ea typeface="+mn-ea"/>
        <a:cs typeface="Arial" pitchFamily="34" charset="0"/>
      </a:defRPr>
    </a:lvl2pPr>
    <a:lvl3pPr marL="914400" algn="r" defTabSz="457200" rtl="1" fontAlgn="base">
      <a:lnSpc>
        <a:spcPct val="130000"/>
      </a:lnSpc>
      <a:spcBef>
        <a:spcPct val="20000"/>
      </a:spcBef>
      <a:spcAft>
        <a:spcPct val="0"/>
      </a:spcAft>
      <a:buClr>
        <a:srgbClr val="FD8117"/>
      </a:buClr>
      <a:buSzPct val="70000"/>
      <a:buFont typeface="Lucida Grande"/>
      <a:buChar char="&gt;"/>
      <a:defRPr sz="2400" kern="1200">
        <a:solidFill>
          <a:srgbClr val="404040"/>
        </a:solidFill>
        <a:latin typeface="Calibri" pitchFamily="34" charset="0"/>
        <a:ea typeface="+mn-ea"/>
        <a:cs typeface="Arial" pitchFamily="34" charset="0"/>
      </a:defRPr>
    </a:lvl3pPr>
    <a:lvl4pPr marL="1371600" algn="r" defTabSz="457200" rtl="1" fontAlgn="base">
      <a:lnSpc>
        <a:spcPct val="130000"/>
      </a:lnSpc>
      <a:spcBef>
        <a:spcPct val="20000"/>
      </a:spcBef>
      <a:spcAft>
        <a:spcPct val="0"/>
      </a:spcAft>
      <a:buClr>
        <a:srgbClr val="FD8117"/>
      </a:buClr>
      <a:buSzPct val="70000"/>
      <a:buFont typeface="Lucida Grande"/>
      <a:buChar char="&gt;"/>
      <a:defRPr sz="2400" kern="1200">
        <a:solidFill>
          <a:srgbClr val="404040"/>
        </a:solidFill>
        <a:latin typeface="Calibri" pitchFamily="34" charset="0"/>
        <a:ea typeface="+mn-ea"/>
        <a:cs typeface="Arial" pitchFamily="34" charset="0"/>
      </a:defRPr>
    </a:lvl4pPr>
    <a:lvl5pPr marL="1828800" algn="r" defTabSz="457200" rtl="1" fontAlgn="base">
      <a:lnSpc>
        <a:spcPct val="130000"/>
      </a:lnSpc>
      <a:spcBef>
        <a:spcPct val="20000"/>
      </a:spcBef>
      <a:spcAft>
        <a:spcPct val="0"/>
      </a:spcAft>
      <a:buClr>
        <a:srgbClr val="FD8117"/>
      </a:buClr>
      <a:buSzPct val="70000"/>
      <a:buFont typeface="Lucida Grande"/>
      <a:buChar char="&gt;"/>
      <a:defRPr sz="2400" kern="1200">
        <a:solidFill>
          <a:srgbClr val="404040"/>
        </a:solidFill>
        <a:latin typeface="Calibri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sz="2400" kern="1200">
        <a:solidFill>
          <a:srgbClr val="404040"/>
        </a:solidFill>
        <a:latin typeface="Calibri" pitchFamily="34" charset="0"/>
        <a:ea typeface="+mn-ea"/>
        <a:cs typeface="Arial" pitchFamily="34" charset="0"/>
      </a:defRPr>
    </a:lvl6pPr>
    <a:lvl7pPr marL="2743200" algn="r" defTabSz="914400" rtl="1" eaLnBrk="1" latinLnBrk="0" hangingPunct="1">
      <a:defRPr sz="2400" kern="1200">
        <a:solidFill>
          <a:srgbClr val="404040"/>
        </a:solidFill>
        <a:latin typeface="Calibri" pitchFamily="34" charset="0"/>
        <a:ea typeface="+mn-ea"/>
        <a:cs typeface="Arial" pitchFamily="34" charset="0"/>
      </a:defRPr>
    </a:lvl7pPr>
    <a:lvl8pPr marL="3200400" algn="r" defTabSz="914400" rtl="1" eaLnBrk="1" latinLnBrk="0" hangingPunct="1">
      <a:defRPr sz="2400" kern="1200">
        <a:solidFill>
          <a:srgbClr val="404040"/>
        </a:solidFill>
        <a:latin typeface="Calibri" pitchFamily="34" charset="0"/>
        <a:ea typeface="+mn-ea"/>
        <a:cs typeface="Arial" pitchFamily="34" charset="0"/>
      </a:defRPr>
    </a:lvl8pPr>
    <a:lvl9pPr marL="3657600" algn="r" defTabSz="914400" rtl="1" eaLnBrk="1" latinLnBrk="0" hangingPunct="1">
      <a:defRPr sz="2400" kern="1200">
        <a:solidFill>
          <a:srgbClr val="404040"/>
        </a:solidFill>
        <a:latin typeface="Calibri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800080"/>
    <a:srgbClr val="660066"/>
    <a:srgbClr val="EA5D25"/>
    <a:srgbClr val="EF1DD6"/>
    <a:srgbClr val="F08D5A"/>
    <a:srgbClr val="FD8117"/>
    <a:srgbClr val="FF5B0B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35" autoAdjust="0"/>
    <p:restoredTop sz="93333" autoAdjust="0"/>
  </p:normalViewPr>
  <p:slideViewPr>
    <p:cSldViewPr snapToObjects="1">
      <p:cViewPr varScale="1">
        <p:scale>
          <a:sx n="85" d="100"/>
          <a:sy n="85" d="100"/>
        </p:scale>
        <p:origin x="-140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108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0" d="100"/>
        <a:sy n="170" d="100"/>
      </p:scale>
      <p:origin x="0" y="11809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387475" cy="250825"/>
          </a:xfrm>
          <a:prstGeom prst="rect">
            <a:avLst/>
          </a:prstGeom>
        </p:spPr>
        <p:txBody>
          <a:bodyPr vert="horz" lIns="44796" tIns="22398" rIns="44796" bIns="22398" rtlCol="0"/>
          <a:lstStyle>
            <a:lvl1pPr algn="l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1814513" y="0"/>
            <a:ext cx="1387475" cy="250825"/>
          </a:xfrm>
          <a:prstGeom prst="rect">
            <a:avLst/>
          </a:prstGeom>
        </p:spPr>
        <p:txBody>
          <a:bodyPr vert="horz" lIns="44796" tIns="22398" rIns="44796" bIns="22398" rtlCol="0"/>
          <a:lstStyle>
            <a:lvl1pPr algn="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EECED5E-6BF6-4838-82C3-0243305358C6}" type="datetimeFigureOut">
              <a:rPr lang="en-US"/>
              <a:pPr>
                <a:defRPr/>
              </a:pPr>
              <a:t>3/13/2014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4778375"/>
            <a:ext cx="1387475" cy="250825"/>
          </a:xfrm>
          <a:prstGeom prst="rect">
            <a:avLst/>
          </a:prstGeom>
        </p:spPr>
        <p:txBody>
          <a:bodyPr vert="horz" lIns="44796" tIns="22398" rIns="44796" bIns="22398" rtlCol="0" anchor="b"/>
          <a:lstStyle>
            <a:lvl1pPr algn="l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814513" y="4778375"/>
            <a:ext cx="1387475" cy="250825"/>
          </a:xfrm>
          <a:prstGeom prst="rect">
            <a:avLst/>
          </a:prstGeom>
        </p:spPr>
        <p:txBody>
          <a:bodyPr vert="horz" wrap="square" lIns="44796" tIns="22398" rIns="44796" bIns="22398" numCol="1" anchor="b" anchorCtr="0" compatLnSpc="1">
            <a:prstTxWarp prst="textNoShape">
              <a:avLst/>
            </a:prstTxWarp>
          </a:bodyPr>
          <a:lstStyle>
            <a:lvl1pPr rtl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19FE41B-343C-4CAD-9A6B-28F0BDAAD1F1}" type="slidenum">
              <a:rPr lang="he-IL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230600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387475" cy="250825"/>
          </a:xfrm>
          <a:prstGeom prst="rect">
            <a:avLst/>
          </a:prstGeom>
        </p:spPr>
        <p:txBody>
          <a:bodyPr vert="horz" lIns="44796" tIns="22398" rIns="44796" bIns="22398" rtlCol="0"/>
          <a:lstStyle>
            <a:lvl1pPr algn="l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814513" y="0"/>
            <a:ext cx="1387475" cy="250825"/>
          </a:xfrm>
          <a:prstGeom prst="rect">
            <a:avLst/>
          </a:prstGeom>
        </p:spPr>
        <p:txBody>
          <a:bodyPr vert="horz" lIns="44796" tIns="22398" rIns="44796" bIns="22398" rtlCol="0"/>
          <a:lstStyle>
            <a:lvl1pPr algn="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EB39EA4-4554-4829-A602-CCD3D809242B}" type="datetimeFigureOut">
              <a:rPr lang="en-US"/>
              <a:pPr>
                <a:defRPr/>
              </a:pPr>
              <a:t>3/13/2014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377825"/>
            <a:ext cx="2516188" cy="18859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44796" tIns="22398" rIns="44796" bIns="22398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20675" y="2389188"/>
            <a:ext cx="2560638" cy="2263775"/>
          </a:xfrm>
          <a:prstGeom prst="rect">
            <a:avLst/>
          </a:prstGeom>
        </p:spPr>
        <p:txBody>
          <a:bodyPr vert="horz" lIns="44796" tIns="22398" rIns="44796" bIns="22398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778375"/>
            <a:ext cx="1387475" cy="250825"/>
          </a:xfrm>
          <a:prstGeom prst="rect">
            <a:avLst/>
          </a:prstGeom>
        </p:spPr>
        <p:txBody>
          <a:bodyPr vert="horz" lIns="44796" tIns="22398" rIns="44796" bIns="22398" rtlCol="0" anchor="b"/>
          <a:lstStyle>
            <a:lvl1pPr algn="l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60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814513" y="4778375"/>
            <a:ext cx="1387475" cy="250825"/>
          </a:xfrm>
          <a:prstGeom prst="rect">
            <a:avLst/>
          </a:prstGeom>
        </p:spPr>
        <p:txBody>
          <a:bodyPr vert="horz" wrap="square" lIns="44796" tIns="22398" rIns="44796" bIns="22398" numCol="1" anchor="b" anchorCtr="0" compatLnSpc="1">
            <a:prstTxWarp prst="textNoShape">
              <a:avLst/>
            </a:prstTxWarp>
          </a:bodyPr>
          <a:lstStyle>
            <a:lvl1pPr rtl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B0A121A-9859-4CDB-8622-7159F25DA8C2}" type="slidenum">
              <a:rPr lang="he-IL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601783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CFAB3D-1B9B-401D-9D0A-0A2857FAC648}" type="datetime1">
              <a:rPr lang="en-US"/>
              <a:pPr>
                <a:defRPr/>
              </a:pPr>
              <a:t>3/13/2014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AC0C98-1588-4EF2-BD48-6471ECE62E99}" type="slidenum">
              <a:rPr lang="he-IL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90665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692E49-B016-4BA8-AFB2-1C55A371DBD1}" type="datetime1">
              <a:rPr lang="en-US"/>
              <a:pPr>
                <a:defRPr/>
              </a:pPr>
              <a:t>3/13/2014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CD11DC-4211-4CA9-B99E-0996F6BCAE82}" type="slidenum">
              <a:rPr lang="he-IL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85133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680C1-3C07-4DBF-82C3-F113B8B81E17}" type="datetime1">
              <a:rPr lang="en-US"/>
              <a:pPr>
                <a:defRPr/>
              </a:pPr>
              <a:t>3/13/2014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9A2FF-31F5-4095-8F59-A8B4C4C43999}" type="slidenum">
              <a:rPr lang="he-IL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28067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42"/>
            <a:ext cx="8229600" cy="5851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521871-C642-4FD7-A7F2-B247A9C6AA74}" type="datetime1">
              <a:rPr lang="en-US"/>
              <a:pPr>
                <a:defRPr/>
              </a:pPr>
              <a:t>3/13/2014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270500-1FA4-4B57-8AFA-79C1746874D1}" type="slidenum">
              <a:rPr lang="he-IL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007329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190B0-744A-45CF-B713-0CF95F75CBE0}" type="datetime1">
              <a:rPr lang="en-US"/>
              <a:pPr>
                <a:defRPr/>
              </a:pPr>
              <a:t>3/13/2014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EE6BE-E9E1-44E6-B15D-52BEA002D387}" type="slidenum">
              <a:rPr lang="he-IL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73433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5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AF1B4A-52EF-467F-AA65-6226DF7F6DF2}" type="datetime1">
              <a:rPr lang="en-US"/>
              <a:pPr>
                <a:defRPr/>
              </a:pPr>
              <a:t>3/13/2014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642D26-CBF8-41D8-8469-6E36C4EEA390}" type="slidenum">
              <a:rPr lang="he-IL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39254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5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07BC0B-957E-4717-A7BC-E1A3F69E6BCA}" type="datetime1">
              <a:rPr lang="en-US"/>
              <a:pPr>
                <a:defRPr/>
              </a:pPr>
              <a:t>3/13/2014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506611-5AB1-43D3-8B22-ADAE4BF01D9E}" type="slidenum">
              <a:rPr lang="he-IL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022799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5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535115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F669F0-3673-4F96-B115-B50EC3F7E5C0}" type="datetime1">
              <a:rPr lang="en-US"/>
              <a:pPr>
                <a:defRPr/>
              </a:pPr>
              <a:t>3/13/2014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B5796-9BA2-43B3-85BE-3A9BB59CA099}" type="slidenum">
              <a:rPr lang="he-IL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74004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CDCB0C-ED46-485D-89FD-85CD333D97A2}" type="datetime1">
              <a:rPr lang="en-US"/>
              <a:pPr>
                <a:defRPr/>
              </a:pPr>
              <a:t>3/13/2014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C518DD-E80E-49D8-946C-FD1A93A92D8A}" type="slidenum">
              <a:rPr lang="he-IL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95606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991FB7-833F-4F0F-8802-F2168FDEFF90}" type="datetime1">
              <a:rPr lang="en-US"/>
              <a:pPr>
                <a:defRPr/>
              </a:pPr>
              <a:t>3/13/2014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A5D2E-1CEB-468B-9BA4-752C1D7995D0}" type="slidenum">
              <a:rPr lang="he-IL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24290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1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5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1E2E6B-3F1E-4A36-812D-2E0D3A04E2E4}" type="datetime1">
              <a:rPr lang="en-US"/>
              <a:pPr>
                <a:defRPr/>
              </a:pPr>
              <a:t>3/13/2014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84937C-F694-4DD5-8E94-DFA1E680FEC9}" type="slidenum">
              <a:rPr lang="he-IL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0165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2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0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DDB0C3-D6FC-4BA8-A4EE-D2A3F42FC699}" type="datetime1">
              <a:rPr lang="en-US"/>
              <a:pPr>
                <a:defRPr/>
              </a:pPr>
              <a:t>3/13/2014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C6C441-FC1D-41CD-986F-99401D69C399}" type="slidenum">
              <a:rPr lang="he-IL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74485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5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052F99E-E9F6-472E-964F-F43B8C2C3AAD}" type="datetime1">
              <a:rPr lang="en-US"/>
              <a:pPr>
                <a:defRPr/>
              </a:pPr>
              <a:t>3/13/2014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rtl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8A4BAAF-B32D-4D10-9F50-CB69A642F0CE}" type="slidenum">
              <a:rPr lang="he-IL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" Target="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ChangeArrowheads="1"/>
          </p:cNvSpPr>
          <p:nvPr/>
        </p:nvSpPr>
        <p:spPr bwMode="auto">
          <a:xfrm>
            <a:off x="323854" y="3781428"/>
            <a:ext cx="84246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 rtl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2800" dirty="0" smtClean="0">
                <a:solidFill>
                  <a:srgbClr val="FD8117"/>
                </a:solidFill>
              </a:rPr>
              <a:t>Buying &amp; Selling services support – </a:t>
            </a:r>
            <a:r>
              <a:rPr lang="en-US" sz="2800" dirty="0" smtClean="0">
                <a:solidFill>
                  <a:srgbClr val="FD8117"/>
                </a:solidFill>
              </a:rPr>
              <a:t>Interactive Sales Tool </a:t>
            </a:r>
            <a:endParaRPr lang="en-US" sz="2800" dirty="0">
              <a:solidFill>
                <a:srgbClr val="FD8117"/>
              </a:solidFill>
            </a:endParaRPr>
          </a:p>
        </p:txBody>
      </p:sp>
      <p:sp>
        <p:nvSpPr>
          <p:cNvPr id="2051" name="Rectangle 4"/>
          <p:cNvSpPr>
            <a:spLocks noChangeArrowheads="1"/>
          </p:cNvSpPr>
          <p:nvPr/>
        </p:nvSpPr>
        <p:spPr bwMode="auto">
          <a:xfrm>
            <a:off x="358775" y="4248153"/>
            <a:ext cx="53832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 rtl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2000" dirty="0" smtClean="0">
                <a:solidFill>
                  <a:schemeClr val="bg1"/>
                </a:solidFill>
              </a:rPr>
              <a:t>Detailed Content</a:t>
            </a:r>
            <a:endParaRPr lang="he-IL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1" descr="S:\Projects\RUAG BA sales tool 2014\תיקיית POST\פריימים\24.2.14\2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476672"/>
            <a:ext cx="9144001" cy="51435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 idx="4294967295"/>
          </p:nvPr>
        </p:nvSpPr>
        <p:spPr>
          <a:xfrm>
            <a:off x="457200" y="1988840"/>
            <a:ext cx="8229600" cy="1143000"/>
          </a:xfrm>
        </p:spPr>
        <p:txBody>
          <a:bodyPr anchor="b"/>
          <a:lstStyle/>
          <a:p>
            <a:pPr eaLnBrk="1" hangingPunct="1"/>
            <a:r>
              <a:rPr lang="en-US" sz="3800" dirty="0" smtClean="0">
                <a:solidFill>
                  <a:srgbClr val="FD7900"/>
                </a:solidFill>
                <a:cs typeface="Arial" pitchFamily="34" charset="0"/>
              </a:rPr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מספר שקופית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3A5D2E-1CEB-468B-9BA4-752C1D7995D0}" type="slidenum">
              <a:rPr lang="he-IL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4" name="מלבן 3">
            <a:hlinkClick r:id="rId2" action="ppaction://hlinksldjump"/>
          </p:cNvPr>
          <p:cNvSpPr/>
          <p:nvPr/>
        </p:nvSpPr>
        <p:spPr>
          <a:xfrm>
            <a:off x="1979712" y="764704"/>
            <a:ext cx="1080120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5" name="מלבן 4">
            <a:hlinkClick r:id="" action="ppaction://noaction"/>
          </p:cNvPr>
          <p:cNvSpPr/>
          <p:nvPr/>
        </p:nvSpPr>
        <p:spPr>
          <a:xfrm>
            <a:off x="3165293" y="764704"/>
            <a:ext cx="720080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6" name="מלבן 5">
            <a:hlinkClick r:id="" action="ppaction://noaction"/>
          </p:cNvPr>
          <p:cNvSpPr/>
          <p:nvPr/>
        </p:nvSpPr>
        <p:spPr>
          <a:xfrm>
            <a:off x="4056792" y="764704"/>
            <a:ext cx="1667335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7" name="מלבן 6"/>
          <p:cNvSpPr/>
          <p:nvPr/>
        </p:nvSpPr>
        <p:spPr>
          <a:xfrm>
            <a:off x="5868144" y="764704"/>
            <a:ext cx="1080120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8" name="מלבן 7">
            <a:hlinkClick r:id="" action="ppaction://noaction"/>
          </p:cNvPr>
          <p:cNvSpPr/>
          <p:nvPr/>
        </p:nvSpPr>
        <p:spPr>
          <a:xfrm>
            <a:off x="7020272" y="764704"/>
            <a:ext cx="1080120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9" name="מלבן 8">
            <a:hlinkClick r:id="" action="ppaction://noaction"/>
          </p:cNvPr>
          <p:cNvSpPr/>
          <p:nvPr/>
        </p:nvSpPr>
        <p:spPr>
          <a:xfrm>
            <a:off x="8172400" y="764704"/>
            <a:ext cx="864096" cy="576064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pic>
        <p:nvPicPr>
          <p:cNvPr id="1026" name="Picture 2" descr="S:\Projects\RUAG BA sales tool 2014\תיקיית POST\פריימים\3.3.14\Main Menu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373731"/>
            <a:ext cx="9144001" cy="51435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0659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23EE6BE-E9E1-44E6-B15D-52BEA002D387}" type="slidenum">
              <a:rPr lang="he-IL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203778" name="Picture 2" descr="S:\Projects\RUAG BA sales tool 2014\תיקיית POST\פריימים\24.2.14\3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897" y="429485"/>
            <a:ext cx="9172897" cy="51597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800080"/>
                </a:solidFill>
              </a:rPr>
              <a:t>Services For Buyers /</a:t>
            </a:r>
            <a:br>
              <a:rPr lang="en-US" sz="4000" b="1" dirty="0" smtClean="0">
                <a:solidFill>
                  <a:srgbClr val="800080"/>
                </a:solidFill>
              </a:rPr>
            </a:br>
            <a:r>
              <a:rPr lang="en-US" sz="4000" b="1" dirty="0" smtClean="0">
                <a:solidFill>
                  <a:srgbClr val="800080"/>
                </a:solidFill>
              </a:rPr>
              <a:t> Identification &amp; Evaluation</a:t>
            </a:r>
            <a:endParaRPr lang="he-IL" sz="4000" b="1" dirty="0">
              <a:solidFill>
                <a:srgbClr val="800080"/>
              </a:solidFill>
            </a:endParaRPr>
          </a:p>
        </p:txBody>
      </p:sp>
      <p:sp>
        <p:nvSpPr>
          <p:cNvPr id="9" name="מלבן 8"/>
          <p:cNvSpPr/>
          <p:nvPr/>
        </p:nvSpPr>
        <p:spPr>
          <a:xfrm>
            <a:off x="5214590" y="5229202"/>
            <a:ext cx="1445642" cy="6593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Success Story</a:t>
            </a:r>
            <a:endParaRPr lang="he-IL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מלבן 9">
            <a:hlinkClick r:id="" action="ppaction://noaction"/>
          </p:cNvPr>
          <p:cNvSpPr/>
          <p:nvPr/>
        </p:nvSpPr>
        <p:spPr>
          <a:xfrm>
            <a:off x="3630414" y="5229202"/>
            <a:ext cx="1445642" cy="6593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Examples</a:t>
            </a:r>
            <a:endParaRPr lang="he-IL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מלבן 10">
            <a:hlinkClick r:id="" action="ppaction://noaction"/>
          </p:cNvPr>
          <p:cNvSpPr/>
          <p:nvPr/>
        </p:nvSpPr>
        <p:spPr>
          <a:xfrm>
            <a:off x="2046238" y="5229202"/>
            <a:ext cx="1445642" cy="6593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None/>
            </a:pPr>
            <a:r>
              <a:rPr lang="he-IL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Services</a:t>
            </a:r>
            <a:endParaRPr lang="he-IL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מלבן 11">
            <a:hlinkClick r:id="" action="ppaction://noaction"/>
          </p:cNvPr>
          <p:cNvSpPr/>
          <p:nvPr/>
        </p:nvSpPr>
        <p:spPr>
          <a:xfrm>
            <a:off x="94587" y="6184381"/>
            <a:ext cx="622849" cy="343945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Back</a:t>
            </a:r>
            <a:endParaRPr lang="he-IL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8" name="Picture 2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2"/>
          <a:srcRect t="8087" r="80313" b="80713"/>
          <a:stretch>
            <a:fillRect/>
          </a:stretch>
        </p:blipFill>
        <p:spPr bwMode="auto">
          <a:xfrm>
            <a:off x="1" y="0"/>
            <a:ext cx="18002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מלבן 12"/>
          <p:cNvSpPr/>
          <p:nvPr/>
        </p:nvSpPr>
        <p:spPr>
          <a:xfrm>
            <a:off x="899593" y="1792674"/>
            <a:ext cx="6984776" cy="39580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rtl="0" eaLnBrk="0" hangingPunct="0">
              <a:buClrTx/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+mn-lt"/>
                <a:cs typeface="+mn-cs"/>
              </a:rPr>
              <a:t>Identifying your desired aircraft</a:t>
            </a:r>
          </a:p>
          <a:p>
            <a:pPr marL="342900" indent="-342900" algn="l" rtl="0" eaLnBrk="0" hangingPunct="0">
              <a:buClrTx/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+mn-lt"/>
                <a:cs typeface="+mn-cs"/>
              </a:rPr>
              <a:t> Comprehensive consultancy services</a:t>
            </a:r>
          </a:p>
          <a:p>
            <a:pPr marL="342900" indent="-342900" algn="l" rtl="0" eaLnBrk="0" hangingPunct="0">
              <a:buClrTx/>
              <a:buFont typeface="Arial" pitchFamily="34" charset="0"/>
              <a:buChar char="•"/>
            </a:pPr>
            <a:r>
              <a:rPr lang="en-US" sz="3200" dirty="0" smtClean="0">
                <a:solidFill>
                  <a:schemeClr val="tx1"/>
                </a:solidFill>
                <a:latin typeface="+mn-lt"/>
                <a:cs typeface="+mn-cs"/>
              </a:rPr>
              <a:t> Evaluation by experienced personnel with deep technical knowledge </a:t>
            </a:r>
          </a:p>
          <a:p>
            <a:pPr algn="l" rtl="0">
              <a:buClrTx/>
              <a:buNone/>
            </a:pPr>
            <a:r>
              <a:rPr lang="en-US" dirty="0" smtClean="0"/>
              <a:t> </a:t>
            </a:r>
          </a:p>
          <a:p>
            <a:pPr algn="l" rtl="0">
              <a:buClrTx/>
            </a:pPr>
            <a:endParaRPr lang="he-IL" dirty="0"/>
          </a:p>
        </p:txBody>
      </p:sp>
    </p:spTree>
    <p:extLst>
      <p:ext uri="{BB962C8B-B14F-4D97-AF65-F5344CB8AC3E}">
        <p14:creationId xmlns="" xmlns:p14="http://schemas.microsoft.com/office/powerpoint/2010/main" val="82561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מלבן 11">
            <a:hlinkClick r:id="" action="ppaction://noaction"/>
          </p:cNvPr>
          <p:cNvSpPr/>
          <p:nvPr/>
        </p:nvSpPr>
        <p:spPr>
          <a:xfrm>
            <a:off x="94587" y="6184381"/>
            <a:ext cx="622849" cy="343945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Back</a:t>
            </a:r>
            <a:endParaRPr lang="he-IL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8" name="Picture 2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/>
          <a:srcRect t="8087" r="80313" b="80713"/>
          <a:stretch>
            <a:fillRect/>
          </a:stretch>
        </p:blipFill>
        <p:spPr bwMode="auto">
          <a:xfrm>
            <a:off x="1" y="0"/>
            <a:ext cx="18002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כותרת 1"/>
          <p:cNvSpPr txBox="1">
            <a:spLocks/>
          </p:cNvSpPr>
          <p:nvPr/>
        </p:nvSpPr>
        <p:spPr bwMode="auto">
          <a:xfrm>
            <a:off x="609600" y="4270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/>
          <a:p>
            <a:pPr lvl="0" algn="ctr" rtl="0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Services For Buyers /</a:t>
            </a:r>
            <a:b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Identification &amp; Evaluation </a:t>
            </a:r>
            <a:r>
              <a:rPr lang="en-US" sz="4000" b="1" dirty="0" smtClean="0">
                <a:solidFill>
                  <a:srgbClr val="800080"/>
                </a:solidFill>
              </a:rPr>
              <a:t>- Examples</a:t>
            </a: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80008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7762" name="Picture 2" descr="C:\Users\shir\Documents\שיר\טלמידיה\לקוחות עדכניים\RUAG\Pics_Dialog_Tool\AC_buy_sell\Paintshop OP_Roll-out 030_Original_440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87625" y="1520364"/>
            <a:ext cx="7056784" cy="52930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b="1" dirty="0" smtClean="0">
                <a:solidFill>
                  <a:srgbClr val="800080"/>
                </a:solidFill>
              </a:rPr>
              <a:t/>
            </a:r>
            <a:br>
              <a:rPr lang="en-US" sz="4000" b="1" dirty="0" smtClean="0">
                <a:solidFill>
                  <a:srgbClr val="800080"/>
                </a:solidFill>
              </a:rPr>
            </a:br>
            <a:r>
              <a:rPr lang="en-US" sz="4000" b="1" dirty="0" smtClean="0">
                <a:solidFill>
                  <a:srgbClr val="800080"/>
                </a:solidFill>
              </a:rPr>
              <a:t>Services For Sellers</a:t>
            </a:r>
            <a:endParaRPr lang="he-IL" sz="4000" b="1" dirty="0" smtClean="0">
              <a:solidFill>
                <a:srgbClr val="800080"/>
              </a:solidFill>
            </a:endParaRPr>
          </a:p>
        </p:txBody>
      </p:sp>
      <p:sp>
        <p:nvSpPr>
          <p:cNvPr id="9" name="מלבן 8"/>
          <p:cNvSpPr/>
          <p:nvPr/>
        </p:nvSpPr>
        <p:spPr>
          <a:xfrm>
            <a:off x="5214590" y="5229202"/>
            <a:ext cx="1445642" cy="6593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Success Story</a:t>
            </a:r>
            <a:endParaRPr lang="he-IL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מלבן 9">
            <a:hlinkClick r:id="" action="ppaction://noaction"/>
          </p:cNvPr>
          <p:cNvSpPr/>
          <p:nvPr/>
        </p:nvSpPr>
        <p:spPr>
          <a:xfrm>
            <a:off x="3630414" y="5229202"/>
            <a:ext cx="1445642" cy="6593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Examples</a:t>
            </a:r>
            <a:endParaRPr lang="he-IL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מלבן 10">
            <a:hlinkClick r:id="" action="ppaction://noaction"/>
          </p:cNvPr>
          <p:cNvSpPr/>
          <p:nvPr/>
        </p:nvSpPr>
        <p:spPr>
          <a:xfrm>
            <a:off x="2046238" y="5229202"/>
            <a:ext cx="1445642" cy="6593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Services?</a:t>
            </a:r>
            <a:endParaRPr lang="he-IL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מלבן 11">
            <a:hlinkClick r:id="" action="ppaction://noaction"/>
          </p:cNvPr>
          <p:cNvSpPr/>
          <p:nvPr/>
        </p:nvSpPr>
        <p:spPr>
          <a:xfrm>
            <a:off x="94587" y="6184381"/>
            <a:ext cx="622849" cy="343945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Back</a:t>
            </a:r>
            <a:endParaRPr lang="he-IL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8" name="Picture 2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2"/>
          <a:srcRect t="8087" r="80313" b="80713"/>
          <a:stretch>
            <a:fillRect/>
          </a:stretch>
        </p:blipFill>
        <p:spPr bwMode="auto">
          <a:xfrm>
            <a:off x="1" y="0"/>
            <a:ext cx="18002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מלבן 13"/>
          <p:cNvSpPr/>
          <p:nvPr/>
        </p:nvSpPr>
        <p:spPr>
          <a:xfrm>
            <a:off x="457200" y="1628802"/>
            <a:ext cx="8229599" cy="3017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l" rtl="0" eaLnBrk="0" hangingPunct="0">
              <a:buClrTx/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+mn-lt"/>
                <a:cs typeface="+mn-cs"/>
              </a:rPr>
              <a:t> With RUAG Aviation as your partner for buying &amp; selling, the best possible selling price will be attained for your aircraft</a:t>
            </a:r>
          </a:p>
          <a:p>
            <a:pPr marL="342900" indent="-342900" algn="l" rtl="0" eaLnBrk="0" hangingPunct="0">
              <a:buClrTx/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+mn-lt"/>
                <a:cs typeface="+mn-cs"/>
              </a:rPr>
              <a:t> Comprehensive consultancy services</a:t>
            </a:r>
          </a:p>
          <a:p>
            <a:pPr marL="342900" indent="-342900" algn="l" rtl="0" eaLnBrk="0" hangingPunct="0">
              <a:buClrTx/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+mn-lt"/>
                <a:cs typeface="+mn-cs"/>
              </a:rPr>
              <a:t> Extensive experience and deep technical knowledge</a:t>
            </a:r>
            <a:endParaRPr lang="he-IL" sz="2800" dirty="0">
              <a:solidFill>
                <a:schemeClr val="tx1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43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מלבן 11">
            <a:hlinkClick r:id="" action="ppaction://noaction"/>
          </p:cNvPr>
          <p:cNvSpPr/>
          <p:nvPr/>
        </p:nvSpPr>
        <p:spPr>
          <a:xfrm>
            <a:off x="94587" y="6184381"/>
            <a:ext cx="622849" cy="343945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Back</a:t>
            </a:r>
            <a:endParaRPr lang="he-IL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8" name="Picture 2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/>
          <a:srcRect t="8087" r="80313" b="80713"/>
          <a:stretch>
            <a:fillRect/>
          </a:stretch>
        </p:blipFill>
        <p:spPr bwMode="auto">
          <a:xfrm>
            <a:off x="1" y="0"/>
            <a:ext cx="18002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כותרת 1"/>
          <p:cNvSpPr txBox="1">
            <a:spLocks/>
          </p:cNvSpPr>
          <p:nvPr/>
        </p:nvSpPr>
        <p:spPr bwMode="auto">
          <a:xfrm>
            <a:off x="609600" y="42703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0000" lnSpcReduction="10000"/>
          </a:bodyPr>
          <a:lstStyle/>
          <a:p>
            <a:pPr lvl="0" algn="ctr" rtl="0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Services For Buyers /</a:t>
            </a:r>
            <a:b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Identification &amp; Evaluation </a:t>
            </a:r>
            <a:r>
              <a:rPr lang="en-US" sz="4000" b="1" dirty="0" smtClean="0">
                <a:solidFill>
                  <a:srgbClr val="800080"/>
                </a:solidFill>
              </a:rPr>
              <a:t>- Examples</a:t>
            </a:r>
            <a:endParaRPr kumimoji="0" lang="he-IL" sz="4000" b="1" i="0" u="none" strike="noStrike" kern="1200" cap="none" spc="0" normalizeH="0" baseline="0" noProof="0" dirty="0">
              <a:ln>
                <a:noFill/>
              </a:ln>
              <a:solidFill>
                <a:srgbClr val="80008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18786" name="Picture 2" descr="C:\Users\shir\Documents\שיר\טלמידיה\לקוחות עדכניים\RUAG\Pics_Dialog_Tool\AC_buy_sell\Falcon 7X_IMG_2958_Original_721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43608" y="1570039"/>
            <a:ext cx="7437428" cy="49582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800080"/>
                </a:solidFill>
              </a:rPr>
              <a:t/>
            </a:r>
            <a:br>
              <a:rPr lang="en-US" sz="3600" b="1" dirty="0" smtClean="0">
                <a:solidFill>
                  <a:srgbClr val="800080"/>
                </a:solidFill>
              </a:rPr>
            </a:br>
            <a:r>
              <a:rPr lang="en-US" sz="3600" b="1" dirty="0" smtClean="0">
                <a:solidFill>
                  <a:srgbClr val="800080"/>
                </a:solidFill>
              </a:rPr>
              <a:t>Project Management</a:t>
            </a:r>
            <a:br>
              <a:rPr lang="en-US" sz="3600" b="1" dirty="0" smtClean="0">
                <a:solidFill>
                  <a:srgbClr val="800080"/>
                </a:solidFill>
              </a:rPr>
            </a:br>
            <a:endParaRPr lang="he-IL" sz="3600" b="1" dirty="0" smtClean="0">
              <a:solidFill>
                <a:srgbClr val="800080"/>
              </a:solidFill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853136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buSzPct val="70000"/>
            </a:pPr>
            <a:r>
              <a:rPr lang="en-US" sz="2600" dirty="0" smtClean="0"/>
              <a:t>Our goal is always to understand your needs and to create an individual solution for you</a:t>
            </a:r>
          </a:p>
          <a:p>
            <a:pPr>
              <a:lnSpc>
                <a:spcPct val="130000"/>
              </a:lnSpc>
              <a:buSzPct val="70000"/>
            </a:pPr>
            <a:r>
              <a:rPr lang="en-US" sz="2600" dirty="0" smtClean="0"/>
              <a:t>We offer complete project management, from identification of the desired aircraft to delivery</a:t>
            </a:r>
          </a:p>
          <a:p>
            <a:pPr>
              <a:lnSpc>
                <a:spcPct val="130000"/>
              </a:lnSpc>
              <a:buSzPct val="70000"/>
            </a:pPr>
            <a:r>
              <a:rPr lang="en-US" sz="2600" dirty="0" smtClean="0"/>
              <a:t>From consulting only to a complete package with project management, maintenance services, cabin interior refurbishment, system upgrades and a full paint service</a:t>
            </a:r>
          </a:p>
        </p:txBody>
      </p:sp>
      <p:sp>
        <p:nvSpPr>
          <p:cNvPr id="9" name="מלבן 8"/>
          <p:cNvSpPr/>
          <p:nvPr/>
        </p:nvSpPr>
        <p:spPr>
          <a:xfrm>
            <a:off x="5214590" y="5433937"/>
            <a:ext cx="1445642" cy="6593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Success Story</a:t>
            </a:r>
            <a:endParaRPr lang="he-IL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מלבן 9">
            <a:hlinkClick r:id="" action="ppaction://noaction"/>
          </p:cNvPr>
          <p:cNvSpPr/>
          <p:nvPr/>
        </p:nvSpPr>
        <p:spPr>
          <a:xfrm>
            <a:off x="3630414" y="5433937"/>
            <a:ext cx="1445642" cy="6593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Examples</a:t>
            </a:r>
            <a:endParaRPr lang="he-IL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מלבן 10">
            <a:hlinkClick r:id="" action="ppaction://noaction"/>
          </p:cNvPr>
          <p:cNvSpPr/>
          <p:nvPr/>
        </p:nvSpPr>
        <p:spPr>
          <a:xfrm>
            <a:off x="2046238" y="5433937"/>
            <a:ext cx="1445642" cy="6593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buNone/>
            </a:pPr>
            <a:r>
              <a:rPr 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Services</a:t>
            </a:r>
            <a:endParaRPr lang="he-IL" sz="20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מלבן 11">
            <a:hlinkClick r:id="" action="ppaction://noaction"/>
          </p:cNvPr>
          <p:cNvSpPr/>
          <p:nvPr/>
        </p:nvSpPr>
        <p:spPr>
          <a:xfrm>
            <a:off x="94587" y="6184381"/>
            <a:ext cx="622849" cy="343945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Back</a:t>
            </a:r>
            <a:endParaRPr lang="he-IL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8" name="Picture 2">
            <a:hlinkClick r:id="" action="ppaction://noaction"/>
          </p:cNvPr>
          <p:cNvPicPr>
            <a:picLocks noChangeAspect="1" noChangeArrowheads="1"/>
          </p:cNvPicPr>
          <p:nvPr/>
        </p:nvPicPr>
        <p:blipFill>
          <a:blip r:embed="rId2"/>
          <a:srcRect t="8087" r="80313" b="80713"/>
          <a:stretch>
            <a:fillRect/>
          </a:stretch>
        </p:blipFill>
        <p:spPr bwMode="auto">
          <a:xfrm>
            <a:off x="1" y="0"/>
            <a:ext cx="18002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694614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 smtClean="0">
                <a:solidFill>
                  <a:srgbClr val="800080"/>
                </a:solidFill>
              </a:rPr>
              <a:t/>
            </a:r>
            <a:br>
              <a:rPr lang="en-US" sz="3600" b="1" dirty="0" smtClean="0">
                <a:solidFill>
                  <a:srgbClr val="800080"/>
                </a:solidFill>
              </a:rPr>
            </a:br>
            <a:r>
              <a:rPr lang="en-US" sz="3600" b="1" dirty="0" smtClean="0">
                <a:solidFill>
                  <a:srgbClr val="800080"/>
                </a:solidFill>
              </a:rPr>
              <a:t>Project Management - Examples</a:t>
            </a:r>
            <a:endParaRPr lang="he-IL" sz="3600" b="1" dirty="0" smtClean="0">
              <a:solidFill>
                <a:srgbClr val="800080"/>
              </a:solidFill>
            </a:endParaRPr>
          </a:p>
        </p:txBody>
      </p:sp>
      <p:sp>
        <p:nvSpPr>
          <p:cNvPr id="12" name="מלבן 11">
            <a:hlinkClick r:id="" action="ppaction://noaction"/>
          </p:cNvPr>
          <p:cNvSpPr/>
          <p:nvPr/>
        </p:nvSpPr>
        <p:spPr>
          <a:xfrm>
            <a:off x="94587" y="6184381"/>
            <a:ext cx="622849" cy="343945"/>
          </a:xfrm>
          <a:prstGeom prst="rect">
            <a:avLst/>
          </a:prstGeom>
          <a:noFill/>
          <a:ln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140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Back</a:t>
            </a:r>
            <a:endParaRPr lang="he-IL" sz="1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8" name="Picture 2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/>
          <a:srcRect t="8087" r="80313" b="80713"/>
          <a:stretch>
            <a:fillRect/>
          </a:stretch>
        </p:blipFill>
        <p:spPr bwMode="auto">
          <a:xfrm>
            <a:off x="1" y="0"/>
            <a:ext cx="1800200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810" name="Picture 2" descr="C:\Users\shir\Documents\שיר\טלמידיה\לקוחות עדכניים\RUAG\Pics_Dialog_Tool\AC_buy_sell\brochure_MRO_DSC0823_bearb_Retouche_nov_Original_453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1601" y="1480045"/>
            <a:ext cx="7572747" cy="50482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4690</TotalTime>
  <Words>154</Words>
  <Application>Microsoft Office PowerPoint</Application>
  <PresentationFormat>‫הצגה על המסך (4:3)</PresentationFormat>
  <Paragraphs>36</Paragraphs>
  <Slides>11</Slides>
  <Notes>0</Notes>
  <HiddenSlides>0</HiddenSlides>
  <MMClips>0</MMClips>
  <ScaleCrop>false</ScaleCrop>
  <HeadingPairs>
    <vt:vector size="4" baseType="variant"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11</vt:i4>
      </vt:variant>
    </vt:vector>
  </HeadingPairs>
  <TitlesOfParts>
    <vt:vector size="12" baseType="lpstr">
      <vt:lpstr>Office Theme</vt:lpstr>
      <vt:lpstr>שקופית 1</vt:lpstr>
      <vt:lpstr>שקופית 2</vt:lpstr>
      <vt:lpstr>שקופית 3</vt:lpstr>
      <vt:lpstr>Services For Buyers /  Identification &amp; Evaluation</vt:lpstr>
      <vt:lpstr>שקופית 5</vt:lpstr>
      <vt:lpstr> Services For Sellers</vt:lpstr>
      <vt:lpstr>שקופית 7</vt:lpstr>
      <vt:lpstr> Project Management </vt:lpstr>
      <vt:lpstr> Project Management - Examples</vt:lpstr>
      <vt:lpstr>שקופית 10</vt:lpstr>
      <vt:lpstr>Thank You</vt:lpstr>
    </vt:vector>
  </TitlesOfParts>
  <Company>at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nat</dc:creator>
  <cp:lastModifiedBy>lotem</cp:lastModifiedBy>
  <cp:revision>1341</cp:revision>
  <dcterms:created xsi:type="dcterms:W3CDTF">2011-07-21T08:49:55Z</dcterms:created>
  <dcterms:modified xsi:type="dcterms:W3CDTF">2014-03-13T08:31:23Z</dcterms:modified>
</cp:coreProperties>
</file>